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3" r:id="rId3"/>
    <p:sldId id="264" r:id="rId4"/>
    <p:sldId id="265" r:id="rId5"/>
    <p:sldId id="266" r:id="rId6"/>
    <p:sldId id="269" r:id="rId7"/>
    <p:sldId id="270" r:id="rId8"/>
    <p:sldId id="268" r:id="rId9"/>
    <p:sldId id="267" r:id="rId10"/>
    <p:sldId id="272" r:id="rId11"/>
    <p:sldId id="273" r:id="rId12"/>
    <p:sldId id="275" r:id="rId13"/>
    <p:sldId id="274" r:id="rId14"/>
    <p:sldId id="278" r:id="rId15"/>
    <p:sldId id="276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4660"/>
  </p:normalViewPr>
  <p:slideViewPr>
    <p:cSldViewPr>
      <p:cViewPr varScale="1">
        <p:scale>
          <a:sx n="82" d="100"/>
          <a:sy n="82" d="100"/>
        </p:scale>
        <p:origin x="146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95C2E-E410-4268-BC52-FCCDD71CEEF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223F-8E80-4D65-8828-CABECDDA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5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2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4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0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9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45B47-CB1D-438B-997A-FF9DD35401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48C9-0F6D-4D7E-A7E6-C8876424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óa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0"/>
                <a:cs typeface="Times New Roman" pitchFamily="18" charset="0"/>
              </a:rPr>
              <a:t>BÀI 40. </a:t>
            </a:r>
            <a:br>
              <a:rPr lang="en-US" sz="8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0"/>
                <a:cs typeface="Times New Roman" pitchFamily="18" charset="0"/>
              </a:rPr>
            </a:br>
            <a:r>
              <a:rPr lang="en-US" sz="8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0"/>
                <a:cs typeface="Times New Roman" pitchFamily="18" charset="0"/>
              </a:rPr>
              <a:t>DUNG DỊCH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175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/>
              <a:t> NHẬN XÉT </a:t>
            </a:r>
            <a:r>
              <a:rPr lang="en-US" b="1"/>
              <a:t>THÍ NGHIỆM</a:t>
            </a:r>
            <a:endParaRPr lang="en-US" b="1" dirty="0"/>
          </a:p>
          <a:p>
            <a:pPr algn="just">
              <a:buFont typeface="Arial"/>
              <a:buChar char="•"/>
            </a:pP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Ở giai đoạn đầu: ta được dung dịch đường, dung dịch này vẫn có thể hòa tan thêm đường ⇒ </a:t>
            </a:r>
            <a:r>
              <a:rPr lang="vi-VN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Dung dịch chưa bão hòa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vi-VN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/>
              <a:buChar char="•"/>
            </a:pP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Ở giai đoạn sau: cứ hòa tan mãi đường thì đến thời điểm không thể hòa tan thêm được nữa ⇒ </a:t>
            </a:r>
            <a:r>
              <a:rPr lang="vi-VN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Dung dịch bão hòa</a:t>
            </a:r>
            <a:r>
              <a:rPr lang="en-US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 typeface="Symbol" pitchFamily="18" charset="2"/>
              <a:buChar char="à"/>
            </a:pPr>
            <a:r>
              <a:rPr lang="en-US" b="1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KẾT LUẬN</a:t>
            </a:r>
          </a:p>
          <a:p>
            <a:pPr marL="0" indent="0" algn="just">
              <a:buNone/>
            </a:pPr>
            <a:r>
              <a:rPr lang="vi-VN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Ở </a:t>
            </a: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nhiệt độ </a:t>
            </a:r>
            <a:r>
              <a:rPr lang="vi-VN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xác định:</a:t>
            </a:r>
            <a:r>
              <a:rPr lang="en-US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/>
              <a:buChar char="•"/>
            </a:pP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Dung dịch </a:t>
            </a:r>
            <a:r>
              <a:rPr lang="vi-VN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chưa bão hòa </a:t>
            </a: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là dung dịch </a:t>
            </a:r>
            <a:r>
              <a:rPr lang="vi-VN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có thể hòa tan </a:t>
            </a: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thêm </a:t>
            </a:r>
            <a:r>
              <a:rPr lang="vi-VN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chất tan</a:t>
            </a:r>
            <a:r>
              <a:rPr lang="en-US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vi-VN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/>
              <a:buChar char="•"/>
            </a:pP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Dung dịch </a:t>
            </a:r>
            <a:r>
              <a:rPr lang="vi-VN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bão hòa </a:t>
            </a: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là dung dịch </a:t>
            </a:r>
            <a:r>
              <a:rPr lang="vi-VN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không thể hòa tan</a:t>
            </a: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 thêm chất tan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61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Pha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 </a:t>
            </a:r>
            <a:r>
              <a:rPr lang="en-US" b="1" err="1"/>
              <a:t>muối</a:t>
            </a:r>
            <a:r>
              <a:rPr lang="en-US" b="1"/>
              <a:t> </a:t>
            </a:r>
            <a:endParaRPr lang="en-US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4748"/>
            <a:ext cx="7848600" cy="46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18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u="sng" dirty="0"/>
              <a:t>BÀI TẬP: </a:t>
            </a:r>
          </a:p>
          <a:p>
            <a:pPr marL="514350" indent="-514350" algn="just">
              <a:buAutoNum type="alphaLcParenR"/>
            </a:pP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dung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NaCl</a:t>
            </a:r>
            <a:r>
              <a:rPr lang="en-US" b="1" dirty="0"/>
              <a:t> </a:t>
            </a:r>
            <a:r>
              <a:rPr lang="en-US" b="1" dirty="0" err="1"/>
              <a:t>chưa</a:t>
            </a:r>
            <a:r>
              <a:rPr lang="en-US" b="1" dirty="0"/>
              <a:t> </a:t>
            </a:r>
            <a:r>
              <a:rPr lang="en-US" b="1" dirty="0" err="1"/>
              <a:t>bão</a:t>
            </a:r>
            <a:r>
              <a:rPr lang="en-US" b="1" dirty="0"/>
              <a:t> </a:t>
            </a:r>
            <a:r>
              <a:rPr lang="en-US" b="1" dirty="0" err="1"/>
              <a:t>hoà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dung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bão</a:t>
            </a:r>
            <a:r>
              <a:rPr lang="en-US" b="1" dirty="0"/>
              <a:t> </a:t>
            </a:r>
            <a:r>
              <a:rPr lang="en-US" b="1" dirty="0" err="1"/>
              <a:t>hoà</a:t>
            </a:r>
            <a:r>
              <a:rPr lang="en-US" b="1" dirty="0"/>
              <a:t> (ở </a:t>
            </a:r>
            <a:r>
              <a:rPr lang="en-US" b="1" dirty="0" err="1"/>
              <a:t>nhiệt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phòng</a:t>
            </a:r>
            <a:r>
              <a:rPr lang="en-US" b="1" dirty="0"/>
              <a:t>).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b="1" dirty="0" err="1">
                <a:sym typeface="Wingdings" pitchFamily="2" charset="2"/>
              </a:rPr>
              <a:t>Chuyển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đổi</a:t>
            </a:r>
            <a:r>
              <a:rPr lang="en-US" b="1" dirty="0">
                <a:sym typeface="Wingdings" pitchFamily="2" charset="2"/>
              </a:rPr>
              <a:t> dung </a:t>
            </a:r>
            <a:r>
              <a:rPr lang="en-US" b="1" dirty="0" err="1">
                <a:sym typeface="Wingdings" pitchFamily="2" charset="2"/>
              </a:rPr>
              <a:t>dịch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NaCl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bão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hoà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thành</a:t>
            </a:r>
            <a:r>
              <a:rPr lang="en-US" b="1" dirty="0">
                <a:sym typeface="Wingdings" pitchFamily="2" charset="2"/>
              </a:rPr>
              <a:t>   dung </a:t>
            </a:r>
            <a:r>
              <a:rPr lang="en-US" b="1" dirty="0" err="1">
                <a:sym typeface="Wingdings" pitchFamily="2" charset="2"/>
              </a:rPr>
              <a:t>dịch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chưa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bão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hoà</a:t>
            </a:r>
            <a:r>
              <a:rPr lang="en-US" b="1" dirty="0">
                <a:sym typeface="Wingdings" pitchFamily="2" charset="2"/>
              </a:rPr>
              <a:t> (ở </a:t>
            </a:r>
            <a:r>
              <a:rPr lang="en-US" b="1" dirty="0" err="1">
                <a:sym typeface="Wingdings" pitchFamily="2" charset="2"/>
              </a:rPr>
              <a:t>nhiệt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độ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phòng</a:t>
            </a:r>
            <a:r>
              <a:rPr lang="en-US" b="1" dirty="0">
                <a:sym typeface="Wingdings" pitchFamily="2" charset="2"/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i="1" dirty="0">
                <a:sym typeface="Wingdings" pitchFamily="2" charset="2"/>
              </a:rPr>
              <a:t> HƯỚNG DẪN </a:t>
            </a:r>
            <a:r>
              <a:rPr lang="en-US" b="1" i="1">
                <a:sym typeface="Wingdings" pitchFamily="2" charset="2"/>
              </a:rPr>
              <a:t>TRẢ LỜI:</a:t>
            </a:r>
            <a:endParaRPr lang="en-US" b="1" i="1" dirty="0">
              <a:sym typeface="Wingdings" pitchFamily="2" charset="2"/>
            </a:endParaRPr>
          </a:p>
          <a:p>
            <a:pPr marL="514350" indent="-514350" algn="just">
              <a:buAutoNum type="alphaLcParenR"/>
            </a:pP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Cho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thêm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NaCl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vào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đến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khi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NaCl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không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tan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được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nữa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Cho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thêm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nước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vào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dung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dịch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NaCl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bão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hoà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.</a:t>
            </a:r>
          </a:p>
          <a:p>
            <a:pPr marL="0" indent="0" algn="just">
              <a:buNone/>
            </a:pPr>
            <a:endParaRPr lang="en-US" dirty="0">
              <a:sym typeface="Wingdings" pitchFamily="2" charset="2"/>
            </a:endParaRPr>
          </a:p>
          <a:p>
            <a:pPr marL="0" indent="0" algn="just">
              <a:buNone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0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947862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/>
              <a:t>III. LÀM THẾ NÀO ĐỂ QUÁ TRÌNH HOÀ  </a:t>
            </a:r>
            <a:br>
              <a:rPr lang="en-US" b="1" dirty="0"/>
            </a:br>
            <a:r>
              <a:rPr lang="en-US" b="1" dirty="0"/>
              <a:t>      TAN CHẤT RẮN TRONG NƯỚC XẢY </a:t>
            </a:r>
            <a:br>
              <a:rPr lang="en-US" b="1" dirty="0"/>
            </a:br>
            <a:r>
              <a:rPr lang="en-US" b="1" dirty="0"/>
              <a:t>      RA NHANH HƠN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i="1" u="sng" dirty="0"/>
              <a:t>KHUẤY DUNG </a:t>
            </a:r>
            <a:r>
              <a:rPr lang="en-US" b="1" i="1" u="sng"/>
              <a:t>DỊCH </a:t>
            </a:r>
            <a:endParaRPr lang="en-US" b="1" i="1" u="sng" dirty="0"/>
          </a:p>
          <a:p>
            <a:pPr marL="0" indent="0" algn="just">
              <a:buNone/>
            </a:pP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Khuấy dung dịch tạo ra tiếp xúc mới giữa phân tử chất rắn và các phân tử nước ⇒ Sự hòa tan diễn ra nhanh hơn</a:t>
            </a:r>
            <a:r>
              <a:rPr lang="en-US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10242" name="Picture 2" descr="Image result for khuấy nước đườ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724400"/>
            <a:ext cx="7391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i="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US" b="1" i="1" u="sng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ĐUN NÓNG </a:t>
            </a:r>
            <a:r>
              <a:rPr lang="en-US" b="1" i="1" u="sng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DUNG DỊCH</a:t>
            </a:r>
            <a:endParaRPr lang="en-US" b="1" i="1" u="sng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Ở nhiệt độ càng cao, các phân tử chuyển động càng nhanh làm tăng số lần va chạm giữa các phân tử nước và bề mặt chất rắn ⇒ Sự hòa tan diễn ra nhanh hơn</a:t>
            </a:r>
            <a:r>
              <a:rPr lang="en-US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8194" name="Picture 2" descr="Image result for đu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661117"/>
            <a:ext cx="647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6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3. </a:t>
            </a:r>
            <a:r>
              <a:rPr lang="en-US" b="1" i="1" u="sng" dirty="0"/>
              <a:t>NGHIỀN NHỎ </a:t>
            </a:r>
            <a:r>
              <a:rPr lang="en-US" b="1" i="1" u="sng"/>
              <a:t>CHẤT RẮN</a:t>
            </a:r>
            <a:endParaRPr lang="en-US" b="1" i="1" u="sng" dirty="0"/>
          </a:p>
          <a:p>
            <a:pPr marL="0" indent="0" algn="just">
              <a:buNone/>
            </a:pPr>
            <a:r>
              <a:rPr lang="vi-VN" dirty="0">
                <a:solidFill>
                  <a:srgbClr val="333333"/>
                </a:solidFill>
                <a:latin typeface="Quicksand"/>
              </a:rPr>
              <a:t>Nghiền nhỏ chất rắn làm tăng diện tích tiếp xúc giữa chất rắn và phân tử nước ⇒ Kích thước của vật rắn càng nhỏ thì sự hòa tan diễn ra càng nhanh</a:t>
            </a:r>
            <a:r>
              <a:rPr lang="en-US" dirty="0">
                <a:solidFill>
                  <a:srgbClr val="333333"/>
                </a:solidFill>
                <a:latin typeface="Quicksand"/>
              </a:rPr>
              <a:t>.</a:t>
            </a:r>
          </a:p>
          <a:p>
            <a:pPr marL="0" indent="0" algn="just">
              <a:buNone/>
            </a:pPr>
            <a:endParaRPr lang="en-US" b="1" i="1" u="sng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536852"/>
            <a:ext cx="7239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656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5" y="152400"/>
            <a:ext cx="8842310" cy="6535779"/>
          </a:xfrm>
        </p:spPr>
      </p:pic>
    </p:spTree>
    <p:extLst>
      <p:ext uri="{BB962C8B-B14F-4D97-AF65-F5344CB8AC3E}">
        <p14:creationId xmlns:p14="http://schemas.microsoft.com/office/powerpoint/2010/main" val="4553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0538"/>
            <a:ext cx="8763000" cy="103981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I. DUNG MÔI – CHẤT TAN – DUNG DỊCH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Symbol" pitchFamily="18" charset="2"/>
              <a:buChar char="à"/>
            </a:pPr>
            <a:r>
              <a:rPr lang="en-US" b="1" dirty="0"/>
              <a:t> THÍ </a:t>
            </a:r>
            <a:r>
              <a:rPr lang="en-US" b="1"/>
              <a:t>NGHỆM 1: </a:t>
            </a:r>
            <a:r>
              <a:rPr lang="en-US" b="1" dirty="0"/>
              <a:t>Cho 1 </a:t>
            </a:r>
            <a:r>
              <a:rPr lang="en-US" b="1" dirty="0" err="1"/>
              <a:t>thìa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r>
              <a:rPr lang="en-US" b="1" dirty="0"/>
              <a:t> </a:t>
            </a:r>
            <a:r>
              <a:rPr lang="en-US" b="1" dirty="0" err="1"/>
              <a:t>muối</a:t>
            </a:r>
            <a:r>
              <a:rPr lang="en-US" b="1" dirty="0"/>
              <a:t> (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)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cốc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, </a:t>
            </a:r>
            <a:r>
              <a:rPr lang="en-US" b="1" dirty="0" err="1"/>
              <a:t>khuấy</a:t>
            </a:r>
            <a:r>
              <a:rPr lang="en-US" b="1" dirty="0"/>
              <a:t> </a:t>
            </a:r>
            <a:r>
              <a:rPr lang="en-US" b="1" dirty="0" err="1"/>
              <a:t>nhẹ</a:t>
            </a:r>
            <a:r>
              <a:rPr lang="en-US" b="1" dirty="0"/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1026" name="Picture 2" descr="Image result for dung dịch hoá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80714"/>
            <a:ext cx="71818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96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 NHẬN XÉT THÍ </a:t>
            </a:r>
            <a:r>
              <a:rPr lang="en-US" b="1"/>
              <a:t>NGHIỆM 1</a:t>
            </a:r>
            <a:endParaRPr lang="en-US" b="1" dirty="0"/>
          </a:p>
          <a:p>
            <a:pPr algn="just">
              <a:buFont typeface="Courier New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(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muối</a:t>
            </a:r>
            <a:r>
              <a:rPr lang="en-US" dirty="0"/>
              <a:t>) tan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err="1"/>
              <a:t>gọi</a:t>
            </a:r>
            <a:r>
              <a:rPr lang="en-US"/>
              <a:t> là</a:t>
            </a:r>
            <a:r>
              <a:rPr lang="en-US" dirty="0"/>
              <a:t> </a:t>
            </a:r>
            <a:r>
              <a:rPr lang="en-US"/>
              <a:t>nước </a:t>
            </a:r>
            <a:r>
              <a:rPr lang="en-US" dirty="0" err="1"/>
              <a:t>đường</a:t>
            </a:r>
            <a:r>
              <a:rPr lang="en-US" dirty="0"/>
              <a:t> (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muối</a:t>
            </a:r>
            <a:r>
              <a:rPr lang="en-US" dirty="0"/>
              <a:t>).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muối</a:t>
            </a:r>
            <a:r>
              <a:rPr lang="en-US" dirty="0"/>
              <a:t> (</a:t>
            </a:r>
            <a:r>
              <a:rPr lang="en-US" dirty="0" err="1"/>
              <a:t>đường</a:t>
            </a:r>
            <a:r>
              <a:rPr lang="en-US" dirty="0"/>
              <a:t>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lỏng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muối</a:t>
            </a:r>
            <a:r>
              <a:rPr lang="en-US" dirty="0"/>
              <a:t> (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66461"/>
            <a:ext cx="7010400" cy="22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93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1"/>
          </a:xfrm>
        </p:spPr>
        <p:txBody>
          <a:bodyPr/>
          <a:lstStyle/>
          <a:p>
            <a:pPr>
              <a:buFont typeface="Symbol" pitchFamily="18" charset="2"/>
              <a:buChar char=""/>
            </a:pPr>
            <a:r>
              <a:rPr lang="en-US" b="1" dirty="0"/>
              <a:t> THÍ </a:t>
            </a:r>
            <a:r>
              <a:rPr lang="en-US" b="1"/>
              <a:t>NGHỆM 2: </a:t>
            </a:r>
            <a:r>
              <a:rPr lang="en-US" b="1" dirty="0"/>
              <a:t>Cho 1 </a:t>
            </a:r>
            <a:r>
              <a:rPr lang="en-US" b="1" dirty="0" err="1"/>
              <a:t>thìa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r>
              <a:rPr lang="en-US" b="1" dirty="0"/>
              <a:t> </a:t>
            </a:r>
            <a:r>
              <a:rPr lang="en-US" b="1" dirty="0" err="1"/>
              <a:t>dầu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mỡ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err="1"/>
              <a:t>cốc</a:t>
            </a:r>
            <a:r>
              <a:rPr lang="en-US" b="1"/>
              <a:t> thứ </a:t>
            </a:r>
            <a:r>
              <a:rPr lang="en-US" b="1" dirty="0" err="1"/>
              <a:t>nhất</a:t>
            </a:r>
            <a:r>
              <a:rPr lang="en-US" b="1" dirty="0"/>
              <a:t> </a:t>
            </a:r>
            <a:r>
              <a:rPr lang="en-US" b="1" err="1"/>
              <a:t>đựng</a:t>
            </a:r>
            <a:r>
              <a:rPr lang="en-US" b="1"/>
              <a:t> xăng, </a:t>
            </a:r>
            <a:r>
              <a:rPr lang="en-US" b="1" dirty="0" err="1"/>
              <a:t>cốc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2 </a:t>
            </a:r>
            <a:r>
              <a:rPr lang="en-US" b="1" dirty="0" err="1"/>
              <a:t>đựng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, </a:t>
            </a:r>
            <a:r>
              <a:rPr lang="en-US" b="1" dirty="0" err="1"/>
              <a:t>khuấy</a:t>
            </a:r>
            <a:r>
              <a:rPr lang="en-US" b="1" dirty="0"/>
              <a:t> </a:t>
            </a:r>
            <a:r>
              <a:rPr lang="en-US" b="1" dirty="0" err="1"/>
              <a:t>nhẹ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3437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0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 NHẬN XÉT THÍ </a:t>
            </a:r>
            <a:r>
              <a:rPr lang="en-US" b="1">
                <a:latin typeface="Calibri" pitchFamily="34" charset="0"/>
                <a:cs typeface="Calibri" pitchFamily="34" charset="0"/>
              </a:rPr>
              <a:t>NGHIỆM 2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vi-VN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Dầu ăn không hòa tan trong nước nhưng lại tan được trong dung môi hữu cơ như </a:t>
            </a:r>
            <a:r>
              <a:rPr lang="vi-VN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xăng,</a:t>
            </a:r>
            <a:r>
              <a:rPr lang="en-US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vi-VN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Symbol" pitchFamily="18" charset="2"/>
              <a:buChar char="à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KẾT </a:t>
            </a:r>
            <a:r>
              <a:rPr lang="en-US" b="1">
                <a:latin typeface="Calibri" pitchFamily="34" charset="0"/>
                <a:cs typeface="Calibri" pitchFamily="34" charset="0"/>
              </a:rPr>
              <a:t>LUẬN 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r>
              <a:rPr lang="vi-VN" b="1">
                <a:latin typeface="Calibri" pitchFamily="34" charset="0"/>
                <a:cs typeface="Calibri" pitchFamily="34" charset="0"/>
              </a:rPr>
              <a:t>Dung môi:</a:t>
            </a:r>
            <a:r>
              <a:rPr lang="vi-VN">
                <a:latin typeface="Calibri" pitchFamily="34" charset="0"/>
                <a:cs typeface="Calibri" pitchFamily="34" charset="0"/>
              </a:rPr>
              <a:t> </a:t>
            </a:r>
            <a:r>
              <a:rPr lang="vi-VN" dirty="0">
                <a:latin typeface="Calibri" pitchFamily="34" charset="0"/>
                <a:cs typeface="Calibri" pitchFamily="34" charset="0"/>
              </a:rPr>
              <a:t>là chất có khả năng hòa tan chất khác để tạo thành dung dịch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vi-VN" b="1">
                <a:latin typeface="Calibri" pitchFamily="34" charset="0"/>
                <a:cs typeface="Calibri" pitchFamily="34" charset="0"/>
              </a:rPr>
              <a:t>Chất tan: </a:t>
            </a:r>
            <a:r>
              <a:rPr lang="vi-VN" dirty="0">
                <a:latin typeface="Calibri" pitchFamily="34" charset="0"/>
                <a:cs typeface="Calibri" pitchFamily="34" charset="0"/>
              </a:rPr>
              <a:t>là chất bị hòa tan trong dung môi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vi-VN" b="1">
                <a:latin typeface="Calibri" pitchFamily="34" charset="0"/>
                <a:cs typeface="Calibri" pitchFamily="34" charset="0"/>
              </a:rPr>
              <a:t>Dung dịch</a:t>
            </a:r>
            <a:r>
              <a:rPr lang="en-US" b="1">
                <a:latin typeface="Calibri" pitchFamily="34" charset="0"/>
                <a:cs typeface="Calibri" pitchFamily="34" charset="0"/>
              </a:rPr>
              <a:t>: </a:t>
            </a:r>
            <a:r>
              <a:rPr lang="vi-VN">
                <a:latin typeface="Calibri" pitchFamily="34" charset="0"/>
                <a:cs typeface="Calibri" pitchFamily="34" charset="0"/>
              </a:rPr>
              <a:t> </a:t>
            </a:r>
            <a:r>
              <a:rPr lang="vi-VN" dirty="0">
                <a:latin typeface="Calibri" pitchFamily="34" charset="0"/>
                <a:cs typeface="Calibri" pitchFamily="34" charset="0"/>
              </a:rPr>
              <a:t>là hỗn hợp đồng nhất giữa dung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môi và chất tan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45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ẢNH VỀ CÁC VỤ TRÀN DẦU</a:t>
            </a:r>
          </a:p>
        </p:txBody>
      </p:sp>
      <p:pic>
        <p:nvPicPr>
          <p:cNvPr id="1026" name="Picture 2" descr="Image result for các vụ tràn dầ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06062"/>
            <a:ext cx="770314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7323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ác vụ tràn dầ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ác vụ tràn dầu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các vụ tràn dầu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65138"/>
            <a:ext cx="7838280" cy="57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2552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BÀI TẬP:</a:t>
            </a:r>
            <a:r>
              <a:rPr lang="en-US" b="1" dirty="0"/>
              <a:t> </a:t>
            </a:r>
            <a:r>
              <a:rPr lang="en-US" b="1" dirty="0" err="1"/>
              <a:t>Hoàn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bảng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13421"/>
              </p:ext>
            </p:extLst>
          </p:nvPr>
        </p:nvGraphicFramePr>
        <p:xfrm>
          <a:off x="533400" y="1676399"/>
          <a:ext cx="7848600" cy="449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650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CHẤT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CÓ</a:t>
                      </a:r>
                      <a:r>
                        <a:rPr lang="en-US" sz="3200" baseline="0" dirty="0"/>
                        <a:t> TAN ĐƯỢC TRONG NƯỚC KHÔNG 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76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Muối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76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Đường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976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008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0466"/>
            <a:ext cx="8229600" cy="1851733"/>
          </a:xfrm>
        </p:spPr>
        <p:txBody>
          <a:bodyPr/>
          <a:lstStyle/>
          <a:p>
            <a:pPr algn="l"/>
            <a:r>
              <a:rPr lang="en-US" b="1" dirty="0"/>
              <a:t>II. DUNG DỊCH CHƯA BÃO HOÀ.</a:t>
            </a:r>
            <a:br>
              <a:rPr lang="en-US" b="1" dirty="0"/>
            </a:br>
            <a:r>
              <a:rPr lang="en-US" b="1" dirty="0"/>
              <a:t>    DUNG DỊCH BÃO HOÀ.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just">
              <a:buFont typeface="Symbol" pitchFamily="18" charset="2"/>
              <a:buChar char="à"/>
            </a:pPr>
            <a:r>
              <a:rPr lang="en-US" b="1" dirty="0"/>
              <a:t> </a:t>
            </a:r>
            <a:r>
              <a:rPr lang="en-US" b="1"/>
              <a:t>THÍ NGHIỆM </a:t>
            </a:r>
            <a:r>
              <a:rPr lang="en-US" b="1" dirty="0"/>
              <a:t>: Cho </a:t>
            </a:r>
            <a:r>
              <a:rPr lang="en-US" b="1" dirty="0" err="1"/>
              <a:t>dần</a:t>
            </a:r>
            <a:r>
              <a:rPr lang="en-US" b="1" dirty="0"/>
              <a:t> </a:t>
            </a:r>
            <a:r>
              <a:rPr lang="en-US" b="1" dirty="0" err="1"/>
              <a:t>dần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tục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cốc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, </a:t>
            </a:r>
            <a:r>
              <a:rPr lang="en-US" b="1" dirty="0" err="1"/>
              <a:t>khuấy</a:t>
            </a:r>
            <a:r>
              <a:rPr lang="en-US" b="1" dirty="0"/>
              <a:t> </a:t>
            </a:r>
            <a:r>
              <a:rPr lang="en-US" b="1" dirty="0" err="1"/>
              <a:t>nhẹ</a:t>
            </a:r>
            <a:r>
              <a:rPr lang="en-US" b="1" dirty="0"/>
              <a:t>. </a:t>
            </a:r>
          </a:p>
          <a:p>
            <a:pPr marL="0" indent="0" algn="just">
              <a:buNone/>
            </a:pPr>
            <a:endParaRPr lang="en-US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638"/>
            <a:ext cx="9144000" cy="4699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HOÁ HỌC 8.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Bài</a:t>
            </a:r>
            <a:r>
              <a:rPr lang="en-US" sz="2400" b="1" dirty="0">
                <a:solidFill>
                  <a:srgbClr val="6600FF"/>
                </a:solidFill>
              </a:rPr>
              <a:t> 40 – DUNG DỊCH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467600" cy="24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15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664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HP001 4H</vt:lpstr>
      <vt:lpstr>Quicksand</vt:lpstr>
      <vt:lpstr>Symbol</vt:lpstr>
      <vt:lpstr>Times New Roman</vt:lpstr>
      <vt:lpstr>Wingdings</vt:lpstr>
      <vt:lpstr>Office Theme</vt:lpstr>
      <vt:lpstr>PowerPoint Presentation</vt:lpstr>
      <vt:lpstr>I. DUNG MÔI – CHẤT TAN – DUNG DỊCH</vt:lpstr>
      <vt:lpstr>PowerPoint Presentation</vt:lpstr>
      <vt:lpstr>PowerPoint Presentation</vt:lpstr>
      <vt:lpstr>PowerPoint Presentation</vt:lpstr>
      <vt:lpstr>HÌNH ẢNH VỀ CÁC VỤ TRÀN DẦU</vt:lpstr>
      <vt:lpstr>PowerPoint Presentation</vt:lpstr>
      <vt:lpstr>PowerPoint Presentation</vt:lpstr>
      <vt:lpstr>II. DUNG DỊCH CHƯA BÃO HOÀ.     DUNG DỊCH BÃO HOÀ.</vt:lpstr>
      <vt:lpstr>PowerPoint Presentation</vt:lpstr>
      <vt:lpstr>PowerPoint Presentation</vt:lpstr>
      <vt:lpstr>PowerPoint Presentation</vt:lpstr>
      <vt:lpstr>III. LÀM THẾ NÀO ĐỂ QUÁ TRÌNH HOÀ         TAN CHẤT RẮN TRONG NƯỚC XẢY        RA NHANH HƠN ?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Hiếu Trần</cp:lastModifiedBy>
  <cp:revision>40</cp:revision>
  <dcterms:created xsi:type="dcterms:W3CDTF">2020-01-15T08:58:53Z</dcterms:created>
  <dcterms:modified xsi:type="dcterms:W3CDTF">2021-05-11T09:46:06Z</dcterms:modified>
</cp:coreProperties>
</file>